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86" r:id="rId2"/>
    <p:sldId id="260" r:id="rId3"/>
    <p:sldId id="263" r:id="rId4"/>
    <p:sldId id="266" r:id="rId5"/>
    <p:sldId id="265" r:id="rId6"/>
    <p:sldId id="270" r:id="rId7"/>
    <p:sldId id="256" r:id="rId8"/>
    <p:sldId id="262" r:id="rId9"/>
    <p:sldId id="258" r:id="rId10"/>
    <p:sldId id="268" r:id="rId11"/>
    <p:sldId id="288" r:id="rId12"/>
    <p:sldId id="287" r:id="rId13"/>
  </p:sldIdLst>
  <p:sldSz cx="12192000" cy="6858000"/>
  <p:notesSz cx="6858000" cy="9144000"/>
  <p:embeddedFontLst>
    <p:embeddedFont>
      <p:font typeface="思源黑体 CN Bold" panose="02010600030101010101" charset="-122"/>
      <p:bold r:id="rId15"/>
    </p:embeddedFont>
    <p:embeddedFont>
      <p:font typeface="思源黑体 CN Heavy" panose="02010600030101010101" charset="-122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黑体" panose="02010609060101010101" pitchFamily="49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>
          <p15:clr>
            <a:srgbClr val="A4A3A4"/>
          </p15:clr>
        </p15:guide>
        <p15:guide id="2" pos="60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19903"/>
    <a:srgbClr val="000000"/>
    <a:srgbClr val="0000FF"/>
    <a:srgbClr val="FFFFA3"/>
    <a:srgbClr val="006600"/>
    <a:srgbClr val="33CC33"/>
    <a:srgbClr val="FF00FF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87" y="60"/>
      </p:cViewPr>
      <p:guideLst>
        <p:guide orient="horz" pos="2172"/>
        <p:guide pos="60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  <p:pic>
        <p:nvPicPr>
          <p:cNvPr id="16" name="图片 15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CE70-992F-41EB-8166-46DEE7BDC1E9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1198" y="981075"/>
            <a:ext cx="4380230" cy="1219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4325" y="2348865"/>
            <a:ext cx="76739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/>
          <p:nvPr/>
        </p:nvSpPr>
        <p:spPr>
          <a:xfrm>
            <a:off x="119951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pic>
        <p:nvPicPr>
          <p:cNvPr id="2" name="图片 1" descr="gear-3085396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0" y="836930"/>
            <a:ext cx="2411730" cy="241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1FD9BA-3255-1706-BE7B-239EBAC2B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0F7608-6B58-1D8D-E5A1-9DAC18CBE4A5}"/>
              </a:ext>
            </a:extLst>
          </p:cNvPr>
          <p:cNvSpPr txBox="1"/>
          <p:nvPr/>
        </p:nvSpPr>
        <p:spPr>
          <a:xfrm>
            <a:off x="2519856" y="4725111"/>
            <a:ext cx="715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9900"/>
                </a:solidFill>
              </a:rPr>
              <a:t>新中国成立72周年伟大成就</a:t>
            </a:r>
          </a:p>
        </p:txBody>
      </p:sp>
    </p:spTree>
    <p:extLst>
      <p:ext uri="{BB962C8B-B14F-4D97-AF65-F5344CB8AC3E}">
        <p14:creationId xmlns:p14="http://schemas.microsoft.com/office/powerpoint/2010/main" val="32412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usiness-card-1015416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16840"/>
            <a:ext cx="9968865" cy="770255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127760" y="116840"/>
            <a:ext cx="5241290" cy="1485900"/>
            <a:chOff x="1702" y="185"/>
            <a:chExt cx="8254" cy="2340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lstStyle/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800"/>
              <a:ext cx="8147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知识点：设计数据结构的方法</a:t>
              </a:r>
            </a:p>
          </p:txBody>
        </p:sp>
      </p:grpSp>
      <p:sp>
        <p:nvSpPr>
          <p:cNvPr id="13" name="圆柱形 12"/>
          <p:cNvSpPr/>
          <p:nvPr/>
        </p:nvSpPr>
        <p:spPr bwMode="auto">
          <a:xfrm>
            <a:off x="7536185" y="3501062"/>
            <a:ext cx="1785950" cy="128588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（存储结构、运算算法设计）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折角形 16"/>
          <p:cNvSpPr/>
          <p:nvPr/>
        </p:nvSpPr>
        <p:spPr>
          <a:xfrm>
            <a:off x="3321343" y="3643938"/>
            <a:ext cx="1571636" cy="1071570"/>
          </a:xfrm>
          <a:prstGeom prst="foldedCorne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180000" rtlCol="0" anchor="ctr"/>
          <a:lstStyle/>
          <a:p>
            <a:pPr>
              <a:spcBef>
                <a:spcPts val="600"/>
              </a:spcBef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数据结构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ADT</a:t>
            </a:r>
          </a:p>
        </p:txBody>
      </p:sp>
      <p:sp>
        <p:nvSpPr>
          <p:cNvPr id="18" name="右箭头 17"/>
          <p:cNvSpPr/>
          <p:nvPr/>
        </p:nvSpPr>
        <p:spPr>
          <a:xfrm>
            <a:off x="5403678" y="4144004"/>
            <a:ext cx="1643074" cy="28575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3607095" y="5672720"/>
            <a:ext cx="135732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认识问题</a:t>
            </a:r>
          </a:p>
        </p:txBody>
      </p:sp>
      <p:sp>
        <p:nvSpPr>
          <p:cNvPr id="20" name="TextBox 8"/>
          <p:cNvSpPr txBox="1"/>
          <p:nvPr/>
        </p:nvSpPr>
        <p:spPr>
          <a:xfrm>
            <a:off x="5535921" y="5358450"/>
            <a:ext cx="135732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rot="5400000" flipH="1" flipV="1">
            <a:off x="3822203" y="5214780"/>
            <a:ext cx="71438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 flipH="1" flipV="1">
            <a:off x="8108483" y="5214780"/>
            <a:ext cx="71438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3"/>
          <p:cNvSpPr txBox="1"/>
          <p:nvPr/>
        </p:nvSpPr>
        <p:spPr>
          <a:xfrm>
            <a:off x="7821937" y="5644202"/>
            <a:ext cx="135732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问题的解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5250169" y="3672456"/>
            <a:ext cx="20717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数据结构实现</a:t>
            </a:r>
          </a:p>
        </p:txBody>
      </p:sp>
      <p:sp>
        <p:nvSpPr>
          <p:cNvPr id="25" name="右箭头 24"/>
          <p:cNvSpPr/>
          <p:nvPr/>
        </p:nvSpPr>
        <p:spPr>
          <a:xfrm>
            <a:off x="5403678" y="5787078"/>
            <a:ext cx="1643074" cy="28575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160" y="5349240"/>
            <a:ext cx="10505440" cy="5835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许多解决问题的过程可能非常复杂、甚至是艰辛的！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64015" y="1125220"/>
            <a:ext cx="2566035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/>
          <p:cNvGrpSpPr/>
          <p:nvPr/>
        </p:nvGrpSpPr>
        <p:grpSpPr>
          <a:xfrm>
            <a:off x="430953" y="1397847"/>
            <a:ext cx="3426460" cy="3397673"/>
            <a:chOff x="509" y="3905"/>
            <a:chExt cx="4047" cy="4013"/>
          </a:xfrm>
        </p:grpSpPr>
        <p:sp>
          <p:nvSpPr>
            <p:cNvPr id="6" name="TextBox 5"/>
            <p:cNvSpPr txBox="1"/>
            <p:nvPr/>
          </p:nvSpPr>
          <p:spPr>
            <a:xfrm>
              <a:off x="509" y="7325"/>
              <a:ext cx="4047" cy="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编写</a:t>
              </a:r>
              <a:r>
                <a:rPr lang="en-US" altLang="zh-CN" sz="26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N</a:t>
              </a:r>
              <a:r>
                <a:rPr lang="zh-CN" altLang="en-US" sz="26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多程序</a:t>
              </a:r>
            </a:p>
          </p:txBody>
        </p:sp>
        <p:pic>
          <p:nvPicPr>
            <p:cNvPr id="10242" name="Picture 2" descr="https://gss0.baidu.com/70cFfyinKgQFm2e88IuM_a/baike/pic/item/6f061d950a7b0208ba3e588a6dd9f2d3562cc8e2.jpg"/>
            <p:cNvPicPr>
              <a:picLocks noChangeAspect="1" noChangeArrowheads="1" noCrop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9" y="3905"/>
              <a:ext cx="4034" cy="3026"/>
            </a:xfrm>
            <a:prstGeom prst="rect">
              <a:avLst/>
            </a:prstGeom>
            <a:noFill/>
          </p:spPr>
        </p:pic>
      </p:grpSp>
      <p:sp>
        <p:nvSpPr>
          <p:cNvPr id="9" name="右箭头 8"/>
          <p:cNvSpPr/>
          <p:nvPr/>
        </p:nvSpPr>
        <p:spPr>
          <a:xfrm>
            <a:off x="4080069" y="2951465"/>
            <a:ext cx="571504" cy="3810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右箭头 9"/>
          <p:cNvSpPr/>
          <p:nvPr/>
        </p:nvSpPr>
        <p:spPr>
          <a:xfrm>
            <a:off x="8578433" y="2855792"/>
            <a:ext cx="571504" cy="38100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2" name="组合 1"/>
          <p:cNvGrpSpPr/>
          <p:nvPr/>
        </p:nvGrpSpPr>
        <p:grpSpPr>
          <a:xfrm>
            <a:off x="4859020" y="1373293"/>
            <a:ext cx="3511127" cy="3422227"/>
            <a:chOff x="5287" y="3876"/>
            <a:chExt cx="4147" cy="4042"/>
          </a:xfrm>
        </p:grpSpPr>
        <p:sp>
          <p:nvSpPr>
            <p:cNvPr id="7" name="TextBox 6"/>
            <p:cNvSpPr txBox="1"/>
            <p:nvPr/>
          </p:nvSpPr>
          <p:spPr>
            <a:xfrm>
              <a:off x="5287" y="7325"/>
              <a:ext cx="3885" cy="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总结编程方法</a:t>
              </a:r>
            </a:p>
          </p:txBody>
        </p:sp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7" y="3876"/>
              <a:ext cx="4147" cy="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9149516" y="4293441"/>
            <a:ext cx="247651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编程能力</a:t>
            </a:r>
          </a:p>
        </p:txBody>
      </p:sp>
      <p:sp>
        <p:nvSpPr>
          <p:cNvPr id="30" name="TextBox 3"/>
          <p:cNvSpPr txBox="1"/>
          <p:nvPr/>
        </p:nvSpPr>
        <p:spPr>
          <a:xfrm>
            <a:off x="119951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7967" y="1844463"/>
            <a:ext cx="4043680" cy="413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2024361" y="3043282"/>
            <a:ext cx="16192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>
                <a:solidFill>
                  <a:schemeClr val="tx1"/>
                </a:solidFill>
              </a:rPr>
              <a:t>E =mc</a:t>
            </a:r>
            <a:r>
              <a:rPr lang="en-US" altLang="zh-CN" sz="3200" baseline="30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548372" y="3087331"/>
            <a:ext cx="352427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质量和能量关系</a:t>
            </a:r>
          </a:p>
        </p:txBody>
      </p:sp>
      <p:sp>
        <p:nvSpPr>
          <p:cNvPr id="8" name="下箭头 7"/>
          <p:cNvSpPr/>
          <p:nvPr/>
        </p:nvSpPr>
        <p:spPr>
          <a:xfrm>
            <a:off x="3738873" y="3824996"/>
            <a:ext cx="381003" cy="76200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3088604" y="2042147"/>
            <a:ext cx="2095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逻辑模型：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1273" y="4725878"/>
            <a:ext cx="171451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原子弹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119951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sp>
        <p:nvSpPr>
          <p:cNvPr id="31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95705" y="1142365"/>
            <a:ext cx="677100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b="0">
                <a:ln w="11430">
                  <a:noFill/>
                </a:ln>
                <a:solidFill>
                  <a:srgbClr val="F1990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共和国科技发展的重大事例—核武器研制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"/>
          <p:cNvSpPr txBox="1"/>
          <p:nvPr/>
        </p:nvSpPr>
        <p:spPr>
          <a:xfrm>
            <a:off x="119951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3326130" y="4653915"/>
            <a:ext cx="34156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枪式：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相对容易实现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威力小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7824152" y="5157475"/>
            <a:ext cx="207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内爆式：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相对容易困难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威力大</a:t>
            </a: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5393832" y="1896254"/>
            <a:ext cx="1357322" cy="7143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rot="16200000" flipH="1">
            <a:off x="7179782" y="1753378"/>
            <a:ext cx="1214446" cy="857256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上箭头 10"/>
          <p:cNvSpPr/>
          <p:nvPr/>
        </p:nvSpPr>
        <p:spPr>
          <a:xfrm>
            <a:off x="8663946" y="6309373"/>
            <a:ext cx="214314" cy="428628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7885" y="2997835"/>
            <a:ext cx="3449320" cy="155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6035" y="2853690"/>
            <a:ext cx="2249805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 descr="looking-for-g9e4782f49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9470" y="981075"/>
            <a:ext cx="3345180" cy="3345180"/>
          </a:xfrm>
          <a:prstGeom prst="rect">
            <a:avLst/>
          </a:prstGeom>
        </p:spPr>
      </p:pic>
      <p:sp>
        <p:nvSpPr>
          <p:cNvPr id="2" name="TextBox 7"/>
          <p:cNvSpPr txBox="1"/>
          <p:nvPr/>
        </p:nvSpPr>
        <p:spPr>
          <a:xfrm>
            <a:off x="5918505" y="1328399"/>
            <a:ext cx="2000264" cy="4603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原子弹结构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55370" y="-99060"/>
            <a:ext cx="10767060" cy="7299960"/>
            <a:chOff x="1662" y="411"/>
            <a:chExt cx="16956" cy="11496"/>
          </a:xfrm>
        </p:grpSpPr>
        <p:pic>
          <p:nvPicPr>
            <p:cNvPr id="7" name="图片 6" descr="business-card-1019949_19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662" y="411"/>
              <a:ext cx="16956" cy="1149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17" y="4607"/>
              <a:ext cx="10823" cy="4329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240000" tIns="144000" rIns="240000" bIns="144000" rtlCol="0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ts val="1200"/>
                </a:spcBef>
                <a:buFont typeface="Wingdings" panose="05000000000000000000" charset="0"/>
                <a:buChar char="Ø"/>
              </a:pPr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建国初期，共和国不断的遭受着核讹诈，</a:t>
              </a:r>
              <a:r>
                <a:rPr lang="en-US" altLang="zh-CN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6</a:t>
              </a:r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亿中国人无时无刻都处于核威胁的阴影之下。为了国家主权和民族独立，没有别的选择，只有靠自己的力量研制核武器，打破美国的核垄断。</a:t>
              </a:r>
              <a:endPara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ts val="1200"/>
                </a:spcBef>
                <a:buFont typeface="Wingdings" panose="05000000000000000000" charset="0"/>
                <a:buChar char="Ø"/>
              </a:pPr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新中国刚刚成立，百废待兴，既缺技术又缺钱！</a:t>
              </a:r>
            </a:p>
          </p:txBody>
        </p:sp>
      </p:grpSp>
      <p:sp>
        <p:nvSpPr>
          <p:cNvPr id="6" name="TextBox 3"/>
          <p:cNvSpPr txBox="1"/>
          <p:nvPr/>
        </p:nvSpPr>
        <p:spPr>
          <a:xfrm>
            <a:off x="119951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sp>
        <p:nvSpPr>
          <p:cNvPr id="31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847215" y="1125220"/>
            <a:ext cx="964565" cy="460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b="0">
                <a:ln w="11430">
                  <a:noFill/>
                </a:ln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背</a:t>
            </a:r>
            <a:r>
              <a:rPr lang="en-US" b="0">
                <a:ln w="11430">
                  <a:noFill/>
                </a:ln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 </a:t>
            </a:r>
            <a:r>
              <a:rPr b="0">
                <a:ln w="11430">
                  <a:noFill/>
                </a:ln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景</a:t>
            </a:r>
          </a:p>
        </p:txBody>
      </p:sp>
      <p:pic>
        <p:nvPicPr>
          <p:cNvPr id="9" name="图片 8" descr="question-mark-2309040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908685"/>
            <a:ext cx="1336040" cy="1336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magnifying-glass-g934a18a98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" y="1722755"/>
            <a:ext cx="3471545" cy="3412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1675" y="1362075"/>
            <a:ext cx="6402070" cy="413385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rIns="240000" bIns="144000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一群科学家、士兵、将军长期驻扎在西北的戈壁上研究原子弹。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没有先进的计算机，只有几台老式的手摇式计算机。研究人员更多只能依靠纸笔、计算尺等原始的工具。但随着纸张不断加厚，原子弹的理论设计也一步步推进。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1964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时，罗布泊上空的蘑菇云代表着中国第一颗原子弹试验成功。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2960" y="5813425"/>
            <a:ext cx="8877300" cy="4603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法国：中国通过原子弹彻底改变了自己在国际中的地位。</a:t>
            </a:r>
          </a:p>
        </p:txBody>
      </p:sp>
      <p:sp>
        <p:nvSpPr>
          <p:cNvPr id="2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279650" y="2493010"/>
            <a:ext cx="138049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dist"/>
            <a:r>
              <a:rPr sz="3200" b="0">
                <a:ln w="11430">
                  <a:noFill/>
                </a:ln>
                <a:solidFill>
                  <a:srgbClr val="F19903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rPr>
              <a:t>历程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19951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9965" y="1412875"/>
            <a:ext cx="635444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37590" y="4942205"/>
            <a:ext cx="10116820" cy="147637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邓稼先，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1924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年出生，汉族，安徽省怀宁县人；我国杰出的科学家，中国的“两弹”元勋；我国第一颗原子弹及氢弹的理论设计负责人，核武器研制工作的奠基者和领导者之一。在中国一共进行的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次核试验中，邓稼先参加过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次，其中有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次都由他亲自现场指挥。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119951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pic>
        <p:nvPicPr>
          <p:cNvPr id="4" name="图片 3" descr="speech-1019788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" y="660400"/>
            <a:ext cx="4690745" cy="4690745"/>
          </a:xfrm>
          <a:prstGeom prst="rect">
            <a:avLst/>
          </a:prstGeom>
        </p:spPr>
      </p:pic>
      <p:sp>
        <p:nvSpPr>
          <p:cNvPr id="2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487170" y="2590800"/>
            <a:ext cx="280860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b="0">
                <a:ln w="11430">
                  <a:noFill/>
                </a:ln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rPr>
              <a:t>中国原子弹之父</a:t>
            </a:r>
          </a:p>
          <a:p>
            <a:pPr algn="r"/>
            <a:r>
              <a:rPr b="0">
                <a:ln w="11430">
                  <a:noFill/>
                </a:ln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rPr>
              <a:t>—邓稼先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0585" y="1772920"/>
            <a:ext cx="10450830" cy="391858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rIns="240000" bIns="14400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邓稼先，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1947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顺利地通过考试，留学美国。而他留学海外的目的并非是镀金。而是为了学成更好地为祖国服务。在美国学习的时候显露出来，邓稼先各门功课优异，并且拿到了奖学金。三年的博士课程，邓稼先仅仅用了一年零十一个月便读完学分，并完成博士论文，顺利通过了博士答辩，获得了博士学位。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1950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年的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邓稼先收拾行李登船回国。他也坚信中国共产党必将领导建立一个崭新的中国，而建设国家需要人才。他眼下迫切要做的就是用自己所学的科学知识，报效自己多灾所难，在科技方面还远远落后于世界其他国家的祖国。 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1961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年，经过整整三年的计算，邓稼先带领的研究人员终于敲开了原子弹设计的大门，原子弹的蓝图基本成型。</a:t>
            </a:r>
          </a:p>
          <a:p>
            <a:pPr algn="l"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1964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日，中国的第一颗原子弹按照邓稼先他们的设计，顺利地在沙漠腹地炸响。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spcBef>
                <a:spcPts val="600"/>
              </a:spcBef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1965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年年底，邓稼先和于敏共同拿出了一个氢弹理论设计方案。经过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1966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年两次热核试验，证明了这个方案的正确。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1967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日，中国顺利爆炸了第一颗氢弹。</a:t>
            </a:r>
          </a:p>
        </p:txBody>
      </p:sp>
      <p:sp>
        <p:nvSpPr>
          <p:cNvPr id="5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870585" y="1052830"/>
            <a:ext cx="1040955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2800" b="0">
                <a:ln w="11430">
                  <a:noFill/>
                </a:ln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rPr>
              <a:t>中国原子弹之父—邓稼先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19951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3aa8d9f0-295d-4ece-9c74-f8670bc51c3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635</Words>
  <Application>Microsoft Office PowerPoint</Application>
  <PresentationFormat>宽屏</PresentationFormat>
  <Paragraphs>59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Wingdings</vt:lpstr>
      <vt:lpstr>Arial</vt:lpstr>
      <vt:lpstr>思源黑体 CN Bold</vt:lpstr>
      <vt:lpstr>Calibri</vt:lpstr>
      <vt:lpstr>思源黑体 CN Heavy</vt:lpstr>
      <vt:lpstr>Consolas</vt:lpstr>
      <vt:lpstr>黑体</vt:lpstr>
      <vt:lpstr>Times New Roman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1131</cp:revision>
  <dcterms:created xsi:type="dcterms:W3CDTF">2004-04-02T09:54:00Z</dcterms:created>
  <dcterms:modified xsi:type="dcterms:W3CDTF">2022-06-28T13:49:57Z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D28A267F76AB492C8AAB44AA83418D13</vt:lpwstr>
  </property>
  <property fmtid="{D5CDD505-2E9C-101B-9397-08002B2CF9AE}" pid="3" name="KSOProductBuildVer">
    <vt:lpwstr>2052-11.1.0.11744</vt:lpwstr>
  </property>
</Properties>
</file>